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56" r:id="rId2"/>
    <p:sldId id="257" r:id="rId3"/>
  </p:sldIdLst>
  <p:sldSz cx="6858000" cy="9906000" type="A4"/>
  <p:notesSz cx="6858000" cy="9144000"/>
  <p:embeddedFontLst>
    <p:embeddedFont>
      <p:font typeface="Simplified Arabic" pitchFamily="18" charset="-78"/>
      <p:regular r:id="rId5"/>
      <p:bold r:id="rId6"/>
    </p:embeddedFont>
    <p:embeddedFont>
      <p:font typeface="Bahij TheSansArabic Plain" charset="-78"/>
      <p:regular r:id="rId7"/>
    </p:embeddedFont>
    <p:embeddedFont>
      <p:font typeface="Calibri" pitchFamily="34" charset="0"/>
      <p:regular r:id="rId8"/>
      <p:bold r:id="rId9"/>
      <p:italic r:id="rId10"/>
      <p:boldItalic r:id="rId11"/>
    </p:embeddedFont>
    <p:embeddedFont>
      <p:font typeface="Bahij TheSansArabic Bold" charset="-78"/>
      <p:regular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6" autoAdjust="0"/>
  </p:normalViewPr>
  <p:slideViewPr>
    <p:cSldViewPr snapToGrid="0" showGuides="1">
      <p:cViewPr>
        <p:scale>
          <a:sx n="90" d="100"/>
          <a:sy n="90" d="100"/>
        </p:scale>
        <p:origin x="-1404" y="672"/>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19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A4297E5-ABF8-4AB2-A7C6-0D21F46E8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166C4E7-3132-4BC4-9B31-DB06A1F31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C336F-E2DF-478D-A8DE-73E39C52AF2A}" type="datetimeFigureOut">
              <a:rPr lang="en-US" smtClean="0"/>
              <a:t>2/21/2024</a:t>
            </a:fld>
            <a:endParaRPr lang="en-US"/>
          </a:p>
        </p:txBody>
      </p:sp>
      <p:sp>
        <p:nvSpPr>
          <p:cNvPr id="4" name="Footer Placeholder 3">
            <a:extLst>
              <a:ext uri="{FF2B5EF4-FFF2-40B4-BE49-F238E27FC236}">
                <a16:creationId xmlns:a16="http://schemas.microsoft.com/office/drawing/2014/main" xmlns="" id="{B8CB76EA-9D6D-40D7-B6E7-4E66B69C97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11C14E7-D7B3-443B-B480-F232542C88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0A1C-3666-41F2-BEE0-78E9F100447A}" type="slidenum">
              <a:rPr lang="en-US" smtClean="0"/>
              <a:t>‹#›</a:t>
            </a:fld>
            <a:endParaRPr lang="en-US"/>
          </a:p>
        </p:txBody>
      </p:sp>
    </p:spTree>
    <p:extLst>
      <p:ext uri="{BB962C8B-B14F-4D97-AF65-F5344CB8AC3E}">
        <p14:creationId xmlns:p14="http://schemas.microsoft.com/office/powerpoint/2010/main" val="2555040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7048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6828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41766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9557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77565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2B00E-EFAA-4E7E-88DF-258B0C8DEDD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1826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92B00E-EFAA-4E7E-88DF-258B0C8DEDD9}"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044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xmlns=""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30" name="Text Placeholder 27">
            <a:extLst>
              <a:ext uri="{FF2B5EF4-FFF2-40B4-BE49-F238E27FC236}">
                <a16:creationId xmlns:a16="http://schemas.microsoft.com/office/drawing/2014/main" xmlns="" id="{AB38C6AA-E7DD-40D5-B1B6-7478FC991116}"/>
              </a:ext>
            </a:extLst>
          </p:cNvPr>
          <p:cNvSpPr>
            <a:spLocks noGrp="1"/>
          </p:cNvSpPr>
          <p:nvPr>
            <p:ph type="body" sz="quarter" idx="11" hasCustomPrompt="1"/>
          </p:nvPr>
        </p:nvSpPr>
        <p:spPr>
          <a:xfrm>
            <a:off x="628650" y="2704153"/>
            <a:ext cx="5600700" cy="392691"/>
          </a:xfrm>
        </p:spPr>
        <p:txBody>
          <a:bodyPr anchor="ctr"/>
          <a:lstStyle>
            <a:lvl1pPr marL="0" indent="0" algn="ctr" rtl="0">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en-US" dirty="0"/>
              <a:t>Here is the title of the message in English</a:t>
            </a:r>
          </a:p>
        </p:txBody>
      </p:sp>
      <p:pic>
        <p:nvPicPr>
          <p:cNvPr id="69" name="Graphic 68">
            <a:extLst>
              <a:ext uri="{FF2B5EF4-FFF2-40B4-BE49-F238E27FC236}">
                <a16:creationId xmlns:a16="http://schemas.microsoft.com/office/drawing/2014/main" xmlns="" id="{191855FF-ABC9-4134-A8AD-1E51E12CBF5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xmlns="" id="{2A5F8E24-BD32-45CB-809A-0BF93017DC7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8" name="TextBox 47">
            <a:extLst>
              <a:ext uri="{FF2B5EF4-FFF2-40B4-BE49-F238E27FC236}">
                <a16:creationId xmlns:a16="http://schemas.microsoft.com/office/drawing/2014/main" xmlns="" id="{6D33A7C8-2A65-4A8D-B38A-B60673170335}"/>
              </a:ext>
            </a:extLst>
          </p:cNvPr>
          <p:cNvSpPr txBox="1"/>
          <p:nvPr userDrawn="1"/>
        </p:nvSpPr>
        <p:spPr>
          <a:xfrm>
            <a:off x="2714221" y="3245203"/>
            <a:ext cx="1429559" cy="361637"/>
          </a:xfrm>
          <a:prstGeom prst="rect">
            <a:avLst/>
          </a:prstGeom>
          <a:noFill/>
        </p:spPr>
        <p:txBody>
          <a:bodyPr wrap="none" rtlCol="0">
            <a:spAutoFit/>
          </a:bodyPr>
          <a:lstStyle/>
          <a:p>
            <a:pPr marL="0" marR="66675" algn="ctr" rtl="1">
              <a:lnSpc>
                <a:spcPts val="207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Student</a:t>
            </a:r>
            <a:r>
              <a:rPr lang="en-US" sz="1400" spc="-5" dirty="0">
                <a:solidFill>
                  <a:schemeClr val="accent3"/>
                </a:solidFill>
                <a:effectLst/>
                <a:latin typeface="Bahij TheSansArabic Bold" panose="02040503050201020203" pitchFamily="18" charset="-78"/>
                <a:cs typeface="Bahij TheSansArabic Bold" panose="02040503050201020203" pitchFamily="18" charset="-78"/>
              </a:rPr>
              <a:t> </a:t>
            </a:r>
            <a:r>
              <a:rPr lang="en-US" sz="1400" dirty="0">
                <a:solidFill>
                  <a:schemeClr val="accent3"/>
                </a:solidFill>
                <a:effectLst/>
                <a:latin typeface="Bahij TheSansArabic Bold" panose="02040503050201020203" pitchFamily="18" charset="-78"/>
                <a:cs typeface="Bahij TheSansArabic Bold" panose="02040503050201020203" pitchFamily="18" charset="-78"/>
              </a:rPr>
              <a:t>Name</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5" name="TextBox 54">
            <a:extLst>
              <a:ext uri="{FF2B5EF4-FFF2-40B4-BE49-F238E27FC236}">
                <a16:creationId xmlns:a16="http://schemas.microsoft.com/office/drawing/2014/main" xmlns="" id="{2EA6C20E-C98F-46D6-9AFE-2F33FD40E145}"/>
              </a:ext>
            </a:extLst>
          </p:cNvPr>
          <p:cNvSpPr txBox="1"/>
          <p:nvPr userDrawn="1"/>
        </p:nvSpPr>
        <p:spPr>
          <a:xfrm>
            <a:off x="4743403" y="3964146"/>
            <a:ext cx="1082027" cy="357790"/>
          </a:xfrm>
          <a:prstGeom prst="rect">
            <a:avLst/>
          </a:prstGeom>
          <a:noFill/>
        </p:spPr>
        <p:txBody>
          <a:bodyPr wrap="none" rtlCol="0">
            <a:spAutoFit/>
          </a:bodyPr>
          <a:lstStyle/>
          <a:p>
            <a:pPr marL="0" marR="67945" algn="ctr" rtl="1">
              <a:lnSpc>
                <a:spcPts val="218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8" name="TextBox 57">
            <a:extLst>
              <a:ext uri="{FF2B5EF4-FFF2-40B4-BE49-F238E27FC236}">
                <a16:creationId xmlns:a16="http://schemas.microsoft.com/office/drawing/2014/main" xmlns="" id="{EC4A9BDA-A201-4677-B2DB-CEE4E44966F1}"/>
              </a:ext>
            </a:extLst>
          </p:cNvPr>
          <p:cNvSpPr txBox="1"/>
          <p:nvPr userDrawn="1"/>
        </p:nvSpPr>
        <p:spPr>
          <a:xfrm>
            <a:off x="1012403" y="3962223"/>
            <a:ext cx="1394613" cy="361637"/>
          </a:xfrm>
          <a:prstGeom prst="rect">
            <a:avLst/>
          </a:prstGeom>
          <a:noFill/>
        </p:spPr>
        <p:txBody>
          <a:bodyPr wrap="none" rtlCol="0">
            <a:spAutoFit/>
          </a:bodyPr>
          <a:lstStyle/>
          <a:p>
            <a:pPr marL="0" marR="67945" algn="ctr" rtl="1">
              <a:lnSpc>
                <a:spcPts val="2090"/>
              </a:lnSpc>
              <a:spcBef>
                <a:spcPts val="9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Co-Supervisor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xmlns="" id="{B4D91DD8-C8A6-42CF-9906-EBA300D0E0DD}"/>
              </a:ext>
            </a:extLst>
          </p:cNvPr>
          <p:cNvSpPr/>
          <p:nvPr userDrawn="1"/>
        </p:nvSpPr>
        <p:spPr>
          <a:xfrm>
            <a:off x="2822744" y="4733102"/>
            <a:ext cx="1212511" cy="348813"/>
          </a:xfrm>
          <a:prstGeom prst="rect">
            <a:avLst/>
          </a:prstGeom>
        </p:spPr>
        <p:txBody>
          <a:bodyPr wrap="none">
            <a:spAutoFit/>
          </a:bodyPr>
          <a:lstStyle/>
          <a:p>
            <a:pPr marL="0" marR="68580" algn="ctr" rtl="0">
              <a:lnSpc>
                <a:spcPts val="1975"/>
              </a:lnSpc>
              <a:spcBef>
                <a:spcPts val="0"/>
              </a:spcBef>
              <a:spcAft>
                <a:spcPts val="0"/>
              </a:spcAft>
            </a:pPr>
            <a:r>
              <a:rPr lang="en-US" sz="1400" kern="1200" dirty="0">
                <a:solidFill>
                  <a:schemeClr val="accent3"/>
                </a:solidFill>
                <a:latin typeface="Bahij TheSansArabic Bold" panose="02040503050201020203" pitchFamily="18" charset="-78"/>
                <a:ea typeface="+mn-ea"/>
                <a:cs typeface="Bahij TheSansArabic Bold" panose="02040503050201020203" pitchFamily="18" charset="-78"/>
              </a:rPr>
              <a:t>Department</a:t>
            </a:r>
          </a:p>
        </p:txBody>
      </p:sp>
      <p:sp>
        <p:nvSpPr>
          <p:cNvPr id="67" name="Text Placeholder 53">
            <a:extLst>
              <a:ext uri="{FF2B5EF4-FFF2-40B4-BE49-F238E27FC236}">
                <a16:creationId xmlns:a16="http://schemas.microsoft.com/office/drawing/2014/main" xmlns="" id="{B9786D03-21B3-4393-AFF7-8CAE704EB8E8}"/>
              </a:ext>
            </a:extLst>
          </p:cNvPr>
          <p:cNvSpPr>
            <a:spLocks noGrp="1"/>
          </p:cNvSpPr>
          <p:nvPr>
            <p:ph type="body" sz="quarter" idx="13" hasCustomPrompt="1"/>
          </p:nvPr>
        </p:nvSpPr>
        <p:spPr>
          <a:xfrm>
            <a:off x="715521" y="3581168"/>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Student name</a:t>
            </a:r>
            <a:r>
              <a:rPr lang="ar-SY" dirty="0"/>
              <a:t> </a:t>
            </a:r>
            <a:r>
              <a:rPr lang="en-US" dirty="0"/>
              <a:t> in </a:t>
            </a:r>
            <a:r>
              <a:rPr lang="en-US" dirty="0" err="1"/>
              <a:t>english</a:t>
            </a:r>
            <a:endParaRPr lang="en-US" dirty="0"/>
          </a:p>
        </p:txBody>
      </p:sp>
      <p:sp>
        <p:nvSpPr>
          <p:cNvPr id="71" name="Text Placeholder 53">
            <a:extLst>
              <a:ext uri="{FF2B5EF4-FFF2-40B4-BE49-F238E27FC236}">
                <a16:creationId xmlns:a16="http://schemas.microsoft.com/office/drawing/2014/main" xmlns="" id="{0D0C1E8B-84C2-4191-9605-0A964225FD72}"/>
              </a:ext>
            </a:extLst>
          </p:cNvPr>
          <p:cNvSpPr>
            <a:spLocks noGrp="1"/>
          </p:cNvSpPr>
          <p:nvPr>
            <p:ph type="body" sz="quarter" idx="19" hasCustomPrompt="1"/>
          </p:nvPr>
        </p:nvSpPr>
        <p:spPr>
          <a:xfrm>
            <a:off x="4126176" y="4251869"/>
            <a:ext cx="23164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Supervisor name</a:t>
            </a:r>
            <a:r>
              <a:rPr lang="ar-SY" dirty="0"/>
              <a:t> </a:t>
            </a:r>
            <a:r>
              <a:rPr lang="en-US" dirty="0"/>
              <a:t> in </a:t>
            </a:r>
            <a:r>
              <a:rPr lang="en-US" dirty="0" err="1"/>
              <a:t>english</a:t>
            </a:r>
            <a:endParaRPr lang="en-US" dirty="0"/>
          </a:p>
        </p:txBody>
      </p:sp>
      <p:sp>
        <p:nvSpPr>
          <p:cNvPr id="74" name="Text Placeholder 53">
            <a:extLst>
              <a:ext uri="{FF2B5EF4-FFF2-40B4-BE49-F238E27FC236}">
                <a16:creationId xmlns:a16="http://schemas.microsoft.com/office/drawing/2014/main" xmlns="" id="{F4200654-1677-4B9C-A594-BC53221D008A}"/>
              </a:ext>
            </a:extLst>
          </p:cNvPr>
          <p:cNvSpPr>
            <a:spLocks noGrp="1"/>
          </p:cNvSpPr>
          <p:nvPr>
            <p:ph type="body" sz="quarter" idx="21" hasCustomPrompt="1"/>
          </p:nvPr>
        </p:nvSpPr>
        <p:spPr>
          <a:xfrm>
            <a:off x="247593" y="4251869"/>
            <a:ext cx="2924232"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co-Supervisor name</a:t>
            </a:r>
            <a:r>
              <a:rPr lang="ar-SY" dirty="0"/>
              <a:t> </a:t>
            </a:r>
            <a:r>
              <a:rPr lang="en-US" dirty="0"/>
              <a:t> in </a:t>
            </a:r>
            <a:r>
              <a:rPr lang="en-US" dirty="0" err="1"/>
              <a:t>english</a:t>
            </a:r>
            <a:endParaRPr lang="en-US" dirty="0"/>
          </a:p>
        </p:txBody>
      </p:sp>
      <p:sp>
        <p:nvSpPr>
          <p:cNvPr id="76" name="Text Placeholder 53">
            <a:extLst>
              <a:ext uri="{FF2B5EF4-FFF2-40B4-BE49-F238E27FC236}">
                <a16:creationId xmlns:a16="http://schemas.microsoft.com/office/drawing/2014/main" xmlns="" id="{CD558A9C-A3CE-4F4A-8223-D5F2446B224C}"/>
              </a:ext>
            </a:extLst>
          </p:cNvPr>
          <p:cNvSpPr>
            <a:spLocks noGrp="1"/>
          </p:cNvSpPr>
          <p:nvPr>
            <p:ph type="body" sz="quarter" idx="22" hasCustomPrompt="1"/>
          </p:nvPr>
        </p:nvSpPr>
        <p:spPr>
          <a:xfrm>
            <a:off x="719710" y="5033424"/>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Example: Department of Mechanical Design Engineering</a:t>
            </a:r>
          </a:p>
        </p:txBody>
      </p:sp>
      <p:sp>
        <p:nvSpPr>
          <p:cNvPr id="86" name="Rectangle: Rounded Corners 85">
            <a:extLst>
              <a:ext uri="{FF2B5EF4-FFF2-40B4-BE49-F238E27FC236}">
                <a16:creationId xmlns:a16="http://schemas.microsoft.com/office/drawing/2014/main" xmlns="" id="{9C58DA02-6D06-4060-B3B4-8894A96ED846}"/>
              </a:ext>
            </a:extLst>
          </p:cNvPr>
          <p:cNvSpPr/>
          <p:nvPr userDrawn="1"/>
        </p:nvSpPr>
        <p:spPr>
          <a:xfrm flipH="1">
            <a:off x="483813" y="5930742"/>
            <a:ext cx="6004560" cy="3789449"/>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xmlns="" id="{07F75FB8-60EC-41D9-9160-152EE848D66B}"/>
              </a:ext>
            </a:extLst>
          </p:cNvPr>
          <p:cNvSpPr txBox="1"/>
          <p:nvPr userDrawn="1"/>
        </p:nvSpPr>
        <p:spPr>
          <a:xfrm flipH="1">
            <a:off x="832747" y="5617177"/>
            <a:ext cx="1187040" cy="338554"/>
          </a:xfrm>
          <a:prstGeom prst="rect">
            <a:avLst/>
          </a:prstGeom>
          <a:noFill/>
        </p:spPr>
        <p:txBody>
          <a:bodyPr wrap="square" rtlCol="0">
            <a:spAutoFit/>
          </a:bodyPr>
          <a:lstStyle/>
          <a:p>
            <a:pPr algn="l" rtl="0"/>
            <a:r>
              <a:rPr lang="en-US" sz="1600" b="1" dirty="0">
                <a:solidFill>
                  <a:schemeClr val="accent3"/>
                </a:solidFill>
                <a:cs typeface="+mj-cs"/>
              </a:rPr>
              <a:t>Summary</a:t>
            </a:r>
          </a:p>
        </p:txBody>
      </p:sp>
      <p:grpSp>
        <p:nvGrpSpPr>
          <p:cNvPr id="90" name="Group 89">
            <a:extLst>
              <a:ext uri="{FF2B5EF4-FFF2-40B4-BE49-F238E27FC236}">
                <a16:creationId xmlns:a16="http://schemas.microsoft.com/office/drawing/2014/main" xmlns="" id="{DEEAB252-A89F-4B71-B97D-EB6ADCB2D36E}"/>
              </a:ext>
            </a:extLst>
          </p:cNvPr>
          <p:cNvGrpSpPr/>
          <p:nvPr userDrawn="1"/>
        </p:nvGrpSpPr>
        <p:grpSpPr>
          <a:xfrm>
            <a:off x="451747" y="5636417"/>
            <a:ext cx="617220" cy="301770"/>
            <a:chOff x="1728909" y="2629941"/>
            <a:chExt cx="3042291" cy="1487431"/>
          </a:xfrm>
        </p:grpSpPr>
        <p:sp>
          <p:nvSpPr>
            <p:cNvPr id="91" name="Freeform 5">
              <a:extLst>
                <a:ext uri="{FF2B5EF4-FFF2-40B4-BE49-F238E27FC236}">
                  <a16:creationId xmlns:a16="http://schemas.microsoft.com/office/drawing/2014/main" xmlns="" id="{A8366615-C628-4E58-98AE-A515EE4084B9}"/>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92" name="Freeform 6">
              <a:extLst>
                <a:ext uri="{FF2B5EF4-FFF2-40B4-BE49-F238E27FC236}">
                  <a16:creationId xmlns:a16="http://schemas.microsoft.com/office/drawing/2014/main" xmlns="" id="{2C46CBE6-4F61-4CFF-8C07-28D24ED235A2}"/>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97" name="Oval 12">
              <a:extLst>
                <a:ext uri="{FF2B5EF4-FFF2-40B4-BE49-F238E27FC236}">
                  <a16:creationId xmlns:a16="http://schemas.microsoft.com/office/drawing/2014/main" xmlns="" id="{B461B6B6-4E87-4D2E-B257-60722A4D9035}"/>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100" name="Graphic 99">
            <a:extLst>
              <a:ext uri="{FF2B5EF4-FFF2-40B4-BE49-F238E27FC236}">
                <a16:creationId xmlns:a16="http://schemas.microsoft.com/office/drawing/2014/main" xmlns="" id="{B284C31D-FB24-4AFA-AE6A-77A29A6180C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546726" y="5699362"/>
            <a:ext cx="144000" cy="144000"/>
          </a:xfrm>
          <a:prstGeom prst="rect">
            <a:avLst/>
          </a:prstGeom>
        </p:spPr>
      </p:pic>
      <p:sp>
        <p:nvSpPr>
          <p:cNvPr id="101" name="Text Placeholder 23">
            <a:extLst>
              <a:ext uri="{FF2B5EF4-FFF2-40B4-BE49-F238E27FC236}">
                <a16:creationId xmlns:a16="http://schemas.microsoft.com/office/drawing/2014/main" xmlns="" id="{B9F08183-C3B2-4D6B-BE60-E0FADF78B859}"/>
              </a:ext>
            </a:extLst>
          </p:cNvPr>
          <p:cNvSpPr>
            <a:spLocks noGrp="1"/>
          </p:cNvSpPr>
          <p:nvPr userDrawn="1">
            <p:ph type="body" sz="quarter" idx="30" hasCustomPrompt="1"/>
          </p:nvPr>
        </p:nvSpPr>
        <p:spPr>
          <a:xfrm>
            <a:off x="553665" y="6034433"/>
            <a:ext cx="5840412" cy="3481042"/>
          </a:xfrm>
        </p:spPr>
        <p:txBody>
          <a:bodyPr>
            <a:normAutofit/>
          </a:bodyPr>
          <a:lstStyle>
            <a:lvl1pPr marL="0" indent="0" algn="l" rtl="0">
              <a:lnSpc>
                <a:spcPct val="120000"/>
              </a:lnSpc>
              <a:buNone/>
              <a:defRPr sz="1100">
                <a:cs typeface="+mj-cs"/>
              </a:defRPr>
            </a:lvl1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
        <p:nvSpPr>
          <p:cNvPr id="25" name="TextBox 24">
            <a:extLst>
              <a:ext uri="{FF2B5EF4-FFF2-40B4-BE49-F238E27FC236}">
                <a16:creationId xmlns:a16="http://schemas.microsoft.com/office/drawing/2014/main" xmlns="" id="{A2D1AB14-87CD-49D1-A873-2F162D10279A}"/>
              </a:ext>
            </a:extLst>
          </p:cNvPr>
          <p:cNvSpPr txBox="1"/>
          <p:nvPr userDrawn="1"/>
        </p:nvSpPr>
        <p:spPr>
          <a:xfrm>
            <a:off x="716349" y="2065597"/>
            <a:ext cx="5425301" cy="369332"/>
          </a:xfrm>
          <a:prstGeom prst="rect">
            <a:avLst/>
          </a:prstGeom>
          <a:noFill/>
        </p:spPr>
        <p:txBody>
          <a:bodyPr wrap="square" rtlCol="0">
            <a:spAutoFit/>
          </a:bodyPr>
          <a:lstStyle/>
          <a:p>
            <a:pPr lvl="0" algn="ctr" rtl="1"/>
            <a:r>
              <a:rPr lang="en-US" sz="1800" dirty="0">
                <a:solidFill>
                  <a:schemeClr val="bg2">
                    <a:lumMod val="25000"/>
                  </a:schemeClr>
                </a:solidFill>
                <a:latin typeface="Bahij TheSansArabic Bold" panose="02040503050201020203" pitchFamily="18" charset="-78"/>
                <a:cs typeface="Bahij TheSansArabic Bold" panose="02040503050201020203" pitchFamily="18" charset="-78"/>
              </a:rPr>
              <a:t>PhD dissertation summary</a:t>
            </a:r>
          </a:p>
        </p:txBody>
      </p:sp>
    </p:spTree>
    <p:extLst>
      <p:ext uri="{BB962C8B-B14F-4D97-AF65-F5344CB8AC3E}">
        <p14:creationId xmlns:p14="http://schemas.microsoft.com/office/powerpoint/2010/main" val="286000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xmlns=""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8" name="Text Placeholder 27">
            <a:extLst>
              <a:ext uri="{FF2B5EF4-FFF2-40B4-BE49-F238E27FC236}">
                <a16:creationId xmlns:a16="http://schemas.microsoft.com/office/drawing/2014/main" xmlns="" id="{B29671E4-9649-48EE-B914-26D363CB8E81}"/>
              </a:ext>
            </a:extLst>
          </p:cNvPr>
          <p:cNvSpPr>
            <a:spLocks noGrp="1"/>
          </p:cNvSpPr>
          <p:nvPr>
            <p:ph type="body" sz="quarter" idx="10" hasCustomPrompt="1"/>
          </p:nvPr>
        </p:nvSpPr>
        <p:spPr>
          <a:xfrm>
            <a:off x="628650" y="2540163"/>
            <a:ext cx="5600700" cy="467077"/>
          </a:xfrm>
        </p:spPr>
        <p:txBody>
          <a:bodyPr anchor="ctr">
            <a:noAutofit/>
          </a:bodyPr>
          <a:lstStyle>
            <a:lvl1pPr marL="0" indent="0" algn="ctr" rtl="1">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ar-SY" dirty="0"/>
              <a:t>هنا يوضع عنوان الرسالة باللغة العربية</a:t>
            </a:r>
            <a:endParaRPr lang="en-US" dirty="0"/>
          </a:p>
        </p:txBody>
      </p:sp>
      <p:sp>
        <p:nvSpPr>
          <p:cNvPr id="29" name="TextBox 28">
            <a:extLst>
              <a:ext uri="{FF2B5EF4-FFF2-40B4-BE49-F238E27FC236}">
                <a16:creationId xmlns:a16="http://schemas.microsoft.com/office/drawing/2014/main" xmlns=""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ar-SY" sz="1800" dirty="0">
                <a:solidFill>
                  <a:schemeClr val="bg2">
                    <a:lumMod val="25000"/>
                  </a:schemeClr>
                </a:solidFill>
                <a:latin typeface="Bahij TheSansArabic Bold" panose="02040503050201020203" pitchFamily="18" charset="-78"/>
                <a:cs typeface="Bahij TheSansArabic Bold" panose="02040503050201020203" pitchFamily="18" charset="-78"/>
              </a:rPr>
              <a:t>ملخص أطروحة الدكتوراه بعنوان</a:t>
            </a:r>
            <a:endParaRPr lang="en-US" sz="1800" dirty="0">
              <a:solidFill>
                <a:schemeClr val="bg2">
                  <a:lumMod val="25000"/>
                </a:schemeClr>
              </a:solidFill>
              <a:latin typeface="Bahij TheSansArabic Bold" panose="02040503050201020203" pitchFamily="18" charset="-78"/>
              <a:cs typeface="Bahij TheSansArabic Bold" panose="02040503050201020203" pitchFamily="18" charset="-78"/>
            </a:endParaRPr>
          </a:p>
        </p:txBody>
      </p:sp>
      <p:pic>
        <p:nvPicPr>
          <p:cNvPr id="69" name="Graphic 68">
            <a:extLst>
              <a:ext uri="{FF2B5EF4-FFF2-40B4-BE49-F238E27FC236}">
                <a16:creationId xmlns:a16="http://schemas.microsoft.com/office/drawing/2014/main" xmlns="" id="{191855FF-ABC9-4134-A8AD-1E51E12CBF5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xmlns="" id="{2A5F8E24-BD32-45CB-809A-0BF93017DC7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a16="http://schemas.microsoft.com/office/drawing/2014/main" xmlns="" id="{6413644F-0805-422D-98B4-2A2B2C48F260}"/>
              </a:ext>
            </a:extLst>
          </p:cNvPr>
          <p:cNvSpPr txBox="1"/>
          <p:nvPr userDrawn="1"/>
        </p:nvSpPr>
        <p:spPr>
          <a:xfrm flipH="1">
            <a:off x="2884620" y="3160006"/>
            <a:ext cx="1088760" cy="307777"/>
          </a:xfrm>
          <a:prstGeom prst="rect">
            <a:avLst/>
          </a:prstGeom>
          <a:noFill/>
        </p:spPr>
        <p:txBody>
          <a:bodyPr wrap="none" rtlCol="0">
            <a:spAutoFit/>
          </a:bodyPr>
          <a:lstStyle/>
          <a:p>
            <a:r>
              <a:rPr lang="ar-SY" sz="1400" dirty="0">
                <a:solidFill>
                  <a:schemeClr val="accent3"/>
                </a:solidFill>
                <a:latin typeface="Bahij TheSansArabic Bold" panose="02040503050201020203" pitchFamily="18" charset="-78"/>
                <a:cs typeface="Bahij TheSansArabic Bold" panose="02040503050201020203" pitchFamily="18" charset="-78"/>
              </a:rPr>
              <a:t>اسم الطالب</a:t>
            </a:r>
            <a:endParaRPr lang="en-US" sz="1400" dirty="0">
              <a:solidFill>
                <a:schemeClr val="accent3"/>
              </a:solidFill>
              <a:latin typeface="Bahij TheSansArabic Bold" panose="02040503050201020203" pitchFamily="18" charset="-78"/>
              <a:cs typeface="Bahij TheSansArabic Bold" panose="02040503050201020203" pitchFamily="18" charset="-78"/>
            </a:endParaRPr>
          </a:p>
        </p:txBody>
      </p:sp>
      <p:sp>
        <p:nvSpPr>
          <p:cNvPr id="53" name="TextBox 52">
            <a:extLst>
              <a:ext uri="{FF2B5EF4-FFF2-40B4-BE49-F238E27FC236}">
                <a16:creationId xmlns:a16="http://schemas.microsoft.com/office/drawing/2014/main" xmlns="" id="{8553ADBB-891B-48B5-82EB-BEB3E0A8500F}"/>
              </a:ext>
            </a:extLst>
          </p:cNvPr>
          <p:cNvSpPr txBox="1"/>
          <p:nvPr userDrawn="1"/>
        </p:nvSpPr>
        <p:spPr>
          <a:xfrm>
            <a:off x="4896521" y="3833053"/>
            <a:ext cx="867224" cy="348813"/>
          </a:xfrm>
          <a:prstGeom prst="rect">
            <a:avLst/>
          </a:prstGeom>
          <a:noFill/>
        </p:spPr>
        <p:txBody>
          <a:bodyPr wrap="none" rtlCol="0">
            <a:spAutoFit/>
          </a:bodyPr>
          <a:lstStyle/>
          <a:p>
            <a:pPr marL="0" marR="67945" algn="ctr" rtl="1">
              <a:lnSpc>
                <a:spcPts val="2040"/>
              </a:lnSpc>
              <a:spcBef>
                <a:spcPts val="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7" name="TextBox 56">
            <a:extLst>
              <a:ext uri="{FF2B5EF4-FFF2-40B4-BE49-F238E27FC236}">
                <a16:creationId xmlns:a16="http://schemas.microsoft.com/office/drawing/2014/main" xmlns="" id="{DE9E32B1-D780-42FC-8B09-B7ED2E193433}"/>
              </a:ext>
            </a:extLst>
          </p:cNvPr>
          <p:cNvSpPr txBox="1"/>
          <p:nvPr userDrawn="1"/>
        </p:nvSpPr>
        <p:spPr>
          <a:xfrm>
            <a:off x="940916" y="3826641"/>
            <a:ext cx="1631858" cy="361637"/>
          </a:xfrm>
          <a:prstGeom prst="rect">
            <a:avLst/>
          </a:prstGeom>
          <a:noFill/>
        </p:spPr>
        <p:txBody>
          <a:bodyPr wrap="none" rtlCol="0">
            <a:spAutoFit/>
          </a:bodyPr>
          <a:lstStyle/>
          <a:p>
            <a:pPr marL="0" marR="68580" algn="ctr" rtl="1">
              <a:lnSpc>
                <a:spcPts val="2090"/>
              </a:lnSpc>
              <a:spcBef>
                <a:spcPts val="9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r>
              <a:rPr lang="ar-SA" sz="1400" spc="145" dirty="0">
                <a:solidFill>
                  <a:schemeClr val="accent3"/>
                </a:solidFill>
                <a:effectLst/>
                <a:latin typeface="Bahij TheSansArabic Bold" panose="02040503050201020203" pitchFamily="18" charset="-78"/>
                <a:cs typeface="Bahij TheSansArabic Bold" panose="02040503050201020203" pitchFamily="18" charset="-78"/>
              </a:rPr>
              <a:t> </a:t>
            </a: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المشارك</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xmlns="" id="{B4D91DD8-C8A6-42CF-9906-EBA300D0E0DD}"/>
              </a:ext>
            </a:extLst>
          </p:cNvPr>
          <p:cNvSpPr/>
          <p:nvPr userDrawn="1"/>
        </p:nvSpPr>
        <p:spPr>
          <a:xfrm>
            <a:off x="2619964" y="4700948"/>
            <a:ext cx="1618072" cy="348813"/>
          </a:xfrm>
          <a:prstGeom prst="rect">
            <a:avLst/>
          </a:prstGeom>
        </p:spPr>
        <p:txBody>
          <a:bodyPr wrap="none">
            <a:spAutoFit/>
          </a:bodyPr>
          <a:lstStyle/>
          <a:p>
            <a:pPr marL="0" marR="68580" algn="ctr" rtl="0">
              <a:lnSpc>
                <a:spcPts val="1975"/>
              </a:lnSpc>
              <a:spcBef>
                <a:spcPts val="0"/>
              </a:spcBef>
              <a:spcAft>
                <a:spcPts val="0"/>
              </a:spcAft>
            </a:pPr>
            <a:r>
              <a:rPr lang="ar-SA" sz="1400" kern="1200" dirty="0">
                <a:solidFill>
                  <a:schemeClr val="accent3"/>
                </a:solidFill>
                <a:latin typeface="Bahij TheSansArabic Bold" panose="02040503050201020203" pitchFamily="18" charset="-78"/>
                <a:ea typeface="+mn-ea"/>
                <a:cs typeface="Bahij TheSansArabic Bold" panose="02040503050201020203" pitchFamily="18" charset="-78"/>
              </a:rPr>
              <a:t>القسم</a:t>
            </a:r>
            <a:r>
              <a:rPr lang="ar-SY" sz="1400" kern="1200" dirty="0">
                <a:solidFill>
                  <a:schemeClr val="accent3"/>
                </a:solidFill>
                <a:latin typeface="Bahij TheSansArabic Bold" panose="02040503050201020203" pitchFamily="18" charset="-78"/>
                <a:ea typeface="+mn-ea"/>
                <a:cs typeface="Bahij TheSansArabic Bold" panose="02040503050201020203" pitchFamily="18" charset="-78"/>
              </a:rPr>
              <a:t> والاختصاص</a:t>
            </a:r>
            <a:endParaRPr lang="en-US" sz="1400" kern="1200" dirty="0">
              <a:solidFill>
                <a:schemeClr val="accent3"/>
              </a:solidFill>
              <a:latin typeface="Bahij TheSansArabic Bold" panose="02040503050201020203" pitchFamily="18" charset="-78"/>
              <a:ea typeface="+mn-ea"/>
              <a:cs typeface="Bahij TheSansArabic Bold" panose="02040503050201020203" pitchFamily="18" charset="-78"/>
            </a:endParaRPr>
          </a:p>
        </p:txBody>
      </p:sp>
      <p:sp>
        <p:nvSpPr>
          <p:cNvPr id="60" name="Text Placeholder 53">
            <a:extLst>
              <a:ext uri="{FF2B5EF4-FFF2-40B4-BE49-F238E27FC236}">
                <a16:creationId xmlns:a16="http://schemas.microsoft.com/office/drawing/2014/main" xmlns="" id="{C68BEC50-3581-4B6E-8DA4-7AFB5BA681D1}"/>
              </a:ext>
            </a:extLst>
          </p:cNvPr>
          <p:cNvSpPr>
            <a:spLocks noGrp="1"/>
          </p:cNvSpPr>
          <p:nvPr>
            <p:ph type="body" sz="quarter" idx="12" hasCustomPrompt="1"/>
          </p:nvPr>
        </p:nvSpPr>
        <p:spPr>
          <a:xfrm>
            <a:off x="690734" y="3541458"/>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الطالب باللغة العربية</a:t>
            </a:r>
            <a:endParaRPr lang="en-US" dirty="0"/>
          </a:p>
        </p:txBody>
      </p:sp>
      <p:sp>
        <p:nvSpPr>
          <p:cNvPr id="68" name="Text Placeholder 53">
            <a:extLst>
              <a:ext uri="{FF2B5EF4-FFF2-40B4-BE49-F238E27FC236}">
                <a16:creationId xmlns:a16="http://schemas.microsoft.com/office/drawing/2014/main" xmlns="" id="{33E4BFE2-E7C4-42A1-857C-965CB01E5066}"/>
              </a:ext>
            </a:extLst>
          </p:cNvPr>
          <p:cNvSpPr>
            <a:spLocks noGrp="1"/>
          </p:cNvSpPr>
          <p:nvPr>
            <p:ph type="body" sz="quarter" idx="18" hasCustomPrompt="1"/>
          </p:nvPr>
        </p:nvSpPr>
        <p:spPr>
          <a:xfrm>
            <a:off x="4215045" y="4212628"/>
            <a:ext cx="2230176"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باللغة العربية</a:t>
            </a:r>
            <a:endParaRPr lang="en-US" dirty="0"/>
          </a:p>
        </p:txBody>
      </p:sp>
      <p:sp>
        <p:nvSpPr>
          <p:cNvPr id="72" name="Text Placeholder 53">
            <a:extLst>
              <a:ext uri="{FF2B5EF4-FFF2-40B4-BE49-F238E27FC236}">
                <a16:creationId xmlns:a16="http://schemas.microsoft.com/office/drawing/2014/main" xmlns="" id="{C250F4FD-B69B-48A7-90C3-7421D8BFD837}"/>
              </a:ext>
            </a:extLst>
          </p:cNvPr>
          <p:cNvSpPr>
            <a:spLocks noGrp="1"/>
          </p:cNvSpPr>
          <p:nvPr>
            <p:ph type="body" sz="quarter" idx="20" hasCustomPrompt="1"/>
          </p:nvPr>
        </p:nvSpPr>
        <p:spPr>
          <a:xfrm>
            <a:off x="316305" y="4206176"/>
            <a:ext cx="2881080" cy="232360"/>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المشارك باللغة العربية</a:t>
            </a:r>
            <a:endParaRPr lang="en-US" dirty="0"/>
          </a:p>
        </p:txBody>
      </p:sp>
      <p:sp>
        <p:nvSpPr>
          <p:cNvPr id="76" name="Text Placeholder 53">
            <a:extLst>
              <a:ext uri="{FF2B5EF4-FFF2-40B4-BE49-F238E27FC236}">
                <a16:creationId xmlns:a16="http://schemas.microsoft.com/office/drawing/2014/main" xmlns="" id="{CD558A9C-A3CE-4F4A-8223-D5F2446B224C}"/>
              </a:ext>
            </a:extLst>
          </p:cNvPr>
          <p:cNvSpPr>
            <a:spLocks noGrp="1"/>
          </p:cNvSpPr>
          <p:nvPr>
            <p:ph type="body" sz="quarter" idx="22" hasCustomPrompt="1"/>
          </p:nvPr>
        </p:nvSpPr>
        <p:spPr>
          <a:xfrm>
            <a:off x="719710" y="5001270"/>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مثال : قسم هندسة التصميم الميكانيكي</a:t>
            </a:r>
            <a:endParaRPr lang="en-US" dirty="0"/>
          </a:p>
        </p:txBody>
      </p:sp>
      <p:sp>
        <p:nvSpPr>
          <p:cNvPr id="77" name="Text Placeholder 53">
            <a:extLst>
              <a:ext uri="{FF2B5EF4-FFF2-40B4-BE49-F238E27FC236}">
                <a16:creationId xmlns:a16="http://schemas.microsoft.com/office/drawing/2014/main" xmlns="" id="{AC290A28-B91A-4FD3-9147-331E301A8B2F}"/>
              </a:ext>
            </a:extLst>
          </p:cNvPr>
          <p:cNvSpPr>
            <a:spLocks noGrp="1"/>
          </p:cNvSpPr>
          <p:nvPr>
            <p:ph type="body" sz="quarter" idx="23" hasCustomPrompt="1"/>
          </p:nvPr>
        </p:nvSpPr>
        <p:spPr>
          <a:xfrm>
            <a:off x="719710" y="5334100"/>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هنا يكتب الاختصاص</a:t>
            </a:r>
            <a:endParaRPr lang="en-US" dirty="0"/>
          </a:p>
        </p:txBody>
      </p:sp>
      <p:sp>
        <p:nvSpPr>
          <p:cNvPr id="78" name="Rectangle: Rounded Corners 77">
            <a:extLst>
              <a:ext uri="{FF2B5EF4-FFF2-40B4-BE49-F238E27FC236}">
                <a16:creationId xmlns:a16="http://schemas.microsoft.com/office/drawing/2014/main" xmlns="" id="{E2407F65-3703-4AEC-A8B7-E87B16D9CCE6}"/>
              </a:ext>
            </a:extLst>
          </p:cNvPr>
          <p:cNvSpPr/>
          <p:nvPr userDrawn="1"/>
        </p:nvSpPr>
        <p:spPr>
          <a:xfrm>
            <a:off x="451747" y="6247759"/>
            <a:ext cx="6004560" cy="3231521"/>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xmlns="" id="{353ABE47-DBC6-4134-9DD6-78553E59C988}"/>
              </a:ext>
            </a:extLst>
          </p:cNvPr>
          <p:cNvSpPr txBox="1"/>
          <p:nvPr userDrawn="1"/>
        </p:nvSpPr>
        <p:spPr>
          <a:xfrm>
            <a:off x="4920333" y="5934193"/>
            <a:ext cx="1187040" cy="584775"/>
          </a:xfrm>
          <a:prstGeom prst="rect">
            <a:avLst/>
          </a:prstGeom>
          <a:noFill/>
        </p:spPr>
        <p:txBody>
          <a:bodyPr wrap="square" rtlCol="0">
            <a:spAutoFit/>
          </a:bodyPr>
          <a:lstStyle/>
          <a:p>
            <a:pPr algn="justLow" rtl="1"/>
            <a:r>
              <a:rPr lang="ar-SY" sz="1600" b="1" dirty="0">
                <a:solidFill>
                  <a:schemeClr val="accent3"/>
                </a:solidFill>
                <a:cs typeface="+mj-cs"/>
              </a:rPr>
              <a:t>الملخص</a:t>
            </a:r>
            <a:br>
              <a:rPr lang="ar-SY" sz="1600" b="1" dirty="0">
                <a:solidFill>
                  <a:schemeClr val="accent3"/>
                </a:solidFill>
                <a:cs typeface="+mj-cs"/>
              </a:rPr>
            </a:br>
            <a:endParaRPr lang="en-US" sz="1600" b="1" dirty="0">
              <a:solidFill>
                <a:schemeClr val="accent3"/>
              </a:solidFill>
              <a:cs typeface="+mj-cs"/>
            </a:endParaRPr>
          </a:p>
        </p:txBody>
      </p:sp>
      <p:grpSp>
        <p:nvGrpSpPr>
          <p:cNvPr id="80" name="Group 79">
            <a:extLst>
              <a:ext uri="{FF2B5EF4-FFF2-40B4-BE49-F238E27FC236}">
                <a16:creationId xmlns:a16="http://schemas.microsoft.com/office/drawing/2014/main" xmlns="" id="{466CFD45-5455-455D-BA55-43B762D680EB}"/>
              </a:ext>
            </a:extLst>
          </p:cNvPr>
          <p:cNvGrpSpPr/>
          <p:nvPr userDrawn="1"/>
        </p:nvGrpSpPr>
        <p:grpSpPr>
          <a:xfrm flipH="1">
            <a:off x="5871153" y="5953433"/>
            <a:ext cx="617220" cy="301770"/>
            <a:chOff x="1728909" y="2629941"/>
            <a:chExt cx="3042291" cy="1487431"/>
          </a:xfrm>
        </p:grpSpPr>
        <p:sp>
          <p:nvSpPr>
            <p:cNvPr id="81" name="Freeform 5">
              <a:extLst>
                <a:ext uri="{FF2B5EF4-FFF2-40B4-BE49-F238E27FC236}">
                  <a16:creationId xmlns:a16="http://schemas.microsoft.com/office/drawing/2014/main" xmlns="" id="{95A7CFF3-F3FD-43AB-B10B-A008B6BF5340}"/>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82" name="Freeform 6">
              <a:extLst>
                <a:ext uri="{FF2B5EF4-FFF2-40B4-BE49-F238E27FC236}">
                  <a16:creationId xmlns:a16="http://schemas.microsoft.com/office/drawing/2014/main" xmlns="" id="{14437462-95B7-4D24-94AB-88FD059F7794}"/>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83" name="Oval 12">
              <a:extLst>
                <a:ext uri="{FF2B5EF4-FFF2-40B4-BE49-F238E27FC236}">
                  <a16:creationId xmlns:a16="http://schemas.microsoft.com/office/drawing/2014/main" xmlns="" id="{86846FF3-8107-4725-9646-8A16330D4BBA}"/>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84" name="Graphic 83">
            <a:extLst>
              <a:ext uri="{FF2B5EF4-FFF2-40B4-BE49-F238E27FC236}">
                <a16:creationId xmlns:a16="http://schemas.microsoft.com/office/drawing/2014/main" xmlns="" id="{B39845D8-473B-4A11-8F3F-9A0FF9B2DB8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249394" y="6016378"/>
            <a:ext cx="144000" cy="144000"/>
          </a:xfrm>
          <a:prstGeom prst="rect">
            <a:avLst/>
          </a:prstGeom>
        </p:spPr>
      </p:pic>
      <p:sp>
        <p:nvSpPr>
          <p:cNvPr id="85" name="Text Placeholder 23">
            <a:extLst>
              <a:ext uri="{FF2B5EF4-FFF2-40B4-BE49-F238E27FC236}">
                <a16:creationId xmlns:a16="http://schemas.microsoft.com/office/drawing/2014/main" xmlns="" id="{491F8AAA-1ABC-41F4-A445-166E9E8308F3}"/>
              </a:ext>
            </a:extLst>
          </p:cNvPr>
          <p:cNvSpPr>
            <a:spLocks noGrp="1"/>
          </p:cNvSpPr>
          <p:nvPr>
            <p:ph type="body" sz="quarter" idx="29" hasCustomPrompt="1"/>
          </p:nvPr>
        </p:nvSpPr>
        <p:spPr>
          <a:xfrm>
            <a:off x="553665" y="6351448"/>
            <a:ext cx="5840412" cy="2995751"/>
          </a:xfrm>
        </p:spPr>
        <p:txBody>
          <a:bodyPr>
            <a:normAutofit/>
          </a:bodyPr>
          <a:lstStyle>
            <a:lvl1pPr marL="0" indent="0" algn="justLow" rtl="1">
              <a:lnSpc>
                <a:spcPct val="120000"/>
              </a:lnSpc>
              <a:buNone/>
              <a:defRPr sz="1100">
                <a:cs typeface="+mj-cs"/>
              </a:defRPr>
            </a:lvl1pPr>
          </a:lstStyle>
          <a:p>
            <a:pPr lvl="0"/>
            <a:r>
              <a:rPr lang="ar-SY" dirty="0"/>
              <a:t>إذا كنت تحتاج إلى عدد أكبر من الفقرات يتيح لك مولد النص </a:t>
            </a:r>
            <a:r>
              <a:rPr lang="ar-SY" dirty="0" err="1"/>
              <a:t>العربى</a:t>
            </a:r>
            <a:r>
              <a:rPr lang="ar-SY" dirty="0"/>
              <a:t> زيادة عدد الفقرات كما تريد، النص لن يبدو مقسما ولا يحوي أخطاء لغوية، مولد النص </a:t>
            </a:r>
            <a:r>
              <a:rPr lang="ar-SY" dirty="0" err="1"/>
              <a:t>العربى</a:t>
            </a:r>
            <a:r>
              <a:rPr lang="ar-SY" dirty="0"/>
              <a:t> مفيد لمصممي المواقع على وجه الخصوص، حيث يحتاج العميل </a:t>
            </a:r>
            <a:r>
              <a:rPr lang="ar-SY" dirty="0" err="1"/>
              <a:t>فى</a:t>
            </a:r>
            <a:r>
              <a:rPr lang="ar-SY" dirty="0"/>
              <a:t> كثير من الأحيان أن يطلع على صورة حقيقية لتصميم الموقع.</a:t>
            </a:r>
          </a:p>
        </p:txBody>
      </p:sp>
    </p:spTree>
    <p:extLst>
      <p:ext uri="{BB962C8B-B14F-4D97-AF65-F5344CB8AC3E}">
        <p14:creationId xmlns:p14="http://schemas.microsoft.com/office/powerpoint/2010/main" val="39584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92B00E-EFAA-4E7E-88DF-258B0C8DEDD9}"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9126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B00E-EFAA-4E7E-88DF-258B0C8DEDD9}"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5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3113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92B00E-EFAA-4E7E-88DF-258B0C8DEDD9}" type="datetimeFigureOut">
              <a:rPr lang="en-US" smtClean="0"/>
              <a:t>2/21/2024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49FF3B-8A47-49A9-8F71-2D6255A3CE1C}" type="slidenum">
              <a:rPr lang="en-US" smtClean="0"/>
              <a:t>‹#›</a:t>
            </a:fld>
            <a:endParaRPr lang="en-US"/>
          </a:p>
        </p:txBody>
      </p:sp>
    </p:spTree>
    <p:extLst>
      <p:ext uri="{BB962C8B-B14F-4D97-AF65-F5344CB8AC3E}">
        <p14:creationId xmlns:p14="http://schemas.microsoft.com/office/powerpoint/2010/main" val="3959271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0D744AAE-CA0D-4F7D-AD02-1C59D49B608D}"/>
              </a:ext>
            </a:extLst>
          </p:cNvPr>
          <p:cNvSpPr>
            <a:spLocks noGrp="1"/>
          </p:cNvSpPr>
          <p:nvPr>
            <p:ph type="body" sz="quarter" idx="10"/>
          </p:nvPr>
        </p:nvSpPr>
        <p:spPr>
          <a:xfrm>
            <a:off x="628650" y="2508264"/>
            <a:ext cx="5600700" cy="467077"/>
          </a:xfrm>
        </p:spPr>
        <p:txBody>
          <a:bodyPr/>
          <a:lstStyle/>
          <a:p>
            <a:pPr marL="0" marR="0" algn="ctr" rtl="1">
              <a:lnSpc>
                <a:spcPct val="115000"/>
              </a:lnSpc>
              <a:spcBef>
                <a:spcPts val="0"/>
              </a:spcBef>
              <a:spcAft>
                <a:spcPts val="800"/>
              </a:spcAft>
            </a:pPr>
            <a:r>
              <a:rPr lang="ar-SA" sz="1800" b="1" dirty="0">
                <a:effectLst/>
                <a:latin typeface="Times New Roman" panose="02020603050405020304" pitchFamily="18" charset="0"/>
                <a:ea typeface="Calibri" panose="020F0502020204030204" pitchFamily="34" charset="0"/>
                <a:cs typeface="Simplified Arabic" panose="02020603050405020304" pitchFamily="18" charset="-78"/>
              </a:rPr>
              <a:t> </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a:lnSpc>
                <a:spcPct val="115000"/>
              </a:lnSpc>
              <a:spcBef>
                <a:spcPts val="0"/>
              </a:spcBef>
              <a:spcAft>
                <a:spcPts val="800"/>
              </a:spcAft>
            </a:pPr>
            <a:endParaRPr lang="ar-SY" sz="1400" b="1" dirty="0">
              <a:solidFill>
                <a:schemeClr val="tx1"/>
              </a:solidFill>
              <a:latin typeface="Times New Roman" panose="02020603050405020304" pitchFamily="18" charset="0"/>
              <a:ea typeface="Calibri" panose="020F0502020204030204" pitchFamily="34" charset="0"/>
              <a:cs typeface="Simplified Arabic" panose="02020603050405020304" pitchFamily="18" charset="-78"/>
            </a:endParaRPr>
          </a:p>
          <a:p>
            <a:pPr>
              <a:lnSpc>
                <a:spcPct val="115000"/>
              </a:lnSpc>
              <a:spcBef>
                <a:spcPts val="0"/>
              </a:spcBef>
              <a:spcAft>
                <a:spcPts val="800"/>
              </a:spcAft>
            </a:pPr>
            <a:r>
              <a:rPr lang="ar-SY" sz="1400" b="1" dirty="0"/>
              <a:t>تحسيـن أداء الاتصــالات تروبوسفيريـة باستخـدام تقنيات التنوع وتعدد المداخـل والمخارج - تقسيم ترددي متعامد</a:t>
            </a:r>
            <a:endParaRPr lang="en-US" sz="1400" b="1" dirty="0">
              <a:solidFill>
                <a:schemeClr val="tx1"/>
              </a:solidFill>
              <a:latin typeface="Times New Roman" panose="02020603050405020304" pitchFamily="18" charset="0"/>
              <a:ea typeface="Calibri" panose="020F0502020204030204" pitchFamily="34" charset="0"/>
              <a:cs typeface="Simplified Arabic" panose="02020603050405020304" pitchFamily="18" charset="-78"/>
            </a:endParaRPr>
          </a:p>
          <a:p>
            <a:endParaRPr lang="en-US" dirty="0"/>
          </a:p>
        </p:txBody>
      </p:sp>
      <p:sp>
        <p:nvSpPr>
          <p:cNvPr id="8" name="Text Placeholder 7">
            <a:extLst>
              <a:ext uri="{FF2B5EF4-FFF2-40B4-BE49-F238E27FC236}">
                <a16:creationId xmlns:a16="http://schemas.microsoft.com/office/drawing/2014/main" xmlns="" id="{E62F10BC-81F5-48DA-BD00-41EDF679AF1F}"/>
              </a:ext>
            </a:extLst>
          </p:cNvPr>
          <p:cNvSpPr>
            <a:spLocks noGrp="1"/>
          </p:cNvSpPr>
          <p:nvPr>
            <p:ph type="body" sz="quarter" idx="12"/>
          </p:nvPr>
        </p:nvSpPr>
        <p:spPr/>
        <p:txBody>
          <a:bodyPr/>
          <a:lstStyle/>
          <a:p>
            <a:r>
              <a:rPr lang="ar-SY" dirty="0"/>
              <a:t>المهندسة نواعم محمد مسلم</a:t>
            </a:r>
            <a:endParaRPr lang="en-US" dirty="0"/>
          </a:p>
        </p:txBody>
      </p:sp>
      <p:sp>
        <p:nvSpPr>
          <p:cNvPr id="9" name="Text Placeholder 8">
            <a:extLst>
              <a:ext uri="{FF2B5EF4-FFF2-40B4-BE49-F238E27FC236}">
                <a16:creationId xmlns:a16="http://schemas.microsoft.com/office/drawing/2014/main" xmlns="" id="{89EA46EF-14FC-4A32-BDDF-182621F90A35}"/>
              </a:ext>
            </a:extLst>
          </p:cNvPr>
          <p:cNvSpPr>
            <a:spLocks noGrp="1"/>
          </p:cNvSpPr>
          <p:nvPr>
            <p:ph type="body" sz="quarter" idx="18"/>
          </p:nvPr>
        </p:nvSpPr>
        <p:spPr>
          <a:xfrm>
            <a:off x="3519377" y="4221126"/>
            <a:ext cx="2925845" cy="223283"/>
          </a:xfrm>
        </p:spPr>
        <p:txBody>
          <a:bodyPr/>
          <a:lstStyle/>
          <a:p>
            <a:r>
              <a:rPr lang="ar-SY" dirty="0"/>
              <a:t>الدكتور المهندس محمد خالد شاهين</a:t>
            </a:r>
            <a:endParaRPr lang="en-US" dirty="0"/>
          </a:p>
        </p:txBody>
      </p:sp>
      <p:sp>
        <p:nvSpPr>
          <p:cNvPr id="11" name="Text Placeholder 10">
            <a:extLst>
              <a:ext uri="{FF2B5EF4-FFF2-40B4-BE49-F238E27FC236}">
                <a16:creationId xmlns:a16="http://schemas.microsoft.com/office/drawing/2014/main" xmlns="" id="{4849D4E3-0ACF-407F-B436-AC742B20DCFF}"/>
              </a:ext>
            </a:extLst>
          </p:cNvPr>
          <p:cNvSpPr>
            <a:spLocks noGrp="1"/>
          </p:cNvSpPr>
          <p:nvPr>
            <p:ph type="body" sz="quarter" idx="22"/>
          </p:nvPr>
        </p:nvSpPr>
        <p:spPr/>
        <p:txBody>
          <a:bodyPr/>
          <a:lstStyle/>
          <a:p>
            <a:r>
              <a:rPr lang="ar-SY" dirty="0"/>
              <a:t>قسم هندسة الإلكترونيات والاتصالات</a:t>
            </a:r>
            <a:endParaRPr lang="en-US" dirty="0"/>
          </a:p>
        </p:txBody>
      </p:sp>
      <p:sp>
        <p:nvSpPr>
          <p:cNvPr id="12" name="Text Placeholder 11">
            <a:extLst>
              <a:ext uri="{FF2B5EF4-FFF2-40B4-BE49-F238E27FC236}">
                <a16:creationId xmlns:a16="http://schemas.microsoft.com/office/drawing/2014/main" xmlns="" id="{5D55014D-32ED-4B07-8EFB-7915D8D91CBC}"/>
              </a:ext>
            </a:extLst>
          </p:cNvPr>
          <p:cNvSpPr>
            <a:spLocks noGrp="1"/>
          </p:cNvSpPr>
          <p:nvPr>
            <p:ph type="body" sz="quarter" idx="23"/>
          </p:nvPr>
        </p:nvSpPr>
        <p:spPr/>
        <p:txBody>
          <a:bodyPr/>
          <a:lstStyle/>
          <a:p>
            <a:r>
              <a:rPr lang="ar-SY" dirty="0"/>
              <a:t>هندسة اتصالات متقدمة</a:t>
            </a:r>
            <a:endParaRPr lang="en-US" dirty="0"/>
          </a:p>
        </p:txBody>
      </p:sp>
      <p:sp>
        <p:nvSpPr>
          <p:cNvPr id="13" name="Text Placeholder 12">
            <a:extLst>
              <a:ext uri="{FF2B5EF4-FFF2-40B4-BE49-F238E27FC236}">
                <a16:creationId xmlns:a16="http://schemas.microsoft.com/office/drawing/2014/main" xmlns="" id="{8F26A252-9E66-419F-95CD-78B429CA7294}"/>
              </a:ext>
            </a:extLst>
          </p:cNvPr>
          <p:cNvSpPr>
            <a:spLocks noGrp="1"/>
          </p:cNvSpPr>
          <p:nvPr>
            <p:ph type="body" sz="quarter" idx="29"/>
          </p:nvPr>
        </p:nvSpPr>
        <p:spPr>
          <a:xfrm>
            <a:off x="532399" y="6362081"/>
            <a:ext cx="5840412" cy="2995751"/>
          </a:xfrm>
        </p:spPr>
        <p:txBody>
          <a:bodyPr>
            <a:noAutofit/>
          </a:bodyPr>
          <a:lstStyle/>
          <a:p>
            <a:pPr algn="just">
              <a:lnSpc>
                <a:spcPct val="107000"/>
              </a:lnSpc>
              <a:spcBef>
                <a:spcPts val="0"/>
              </a:spcBef>
              <a:spcAft>
                <a:spcPts val="800"/>
              </a:spcAft>
            </a:pPr>
            <a:r>
              <a:rPr lang="ar-SY" sz="1500" dirty="0">
                <a:effectLst/>
                <a:latin typeface="Simplified Arabic" pitchFamily="18" charset="-78"/>
                <a:ea typeface="Calibri" panose="020F0502020204030204" pitchFamily="34" charset="0"/>
                <a:cs typeface="Simplified Arabic" pitchFamily="18" charset="-78"/>
              </a:rPr>
              <a:t>تقدم هذه الأطروحة أولاً </a:t>
            </a:r>
            <a:r>
              <a:rPr lang="ar-SY" sz="1500" dirty="0">
                <a:latin typeface="Simplified Arabic" pitchFamily="18" charset="-78"/>
                <a:ea typeface="Calibri" panose="020F0502020204030204" pitchFamily="34" charset="0"/>
                <a:cs typeface="Simplified Arabic" pitchFamily="18" charset="-78"/>
              </a:rPr>
              <a:t>دراسة تحليلية لمنظومات الاتصالات التروبوسفيرية المعتمدة على تقانة تعدد المداخل والمخارج </a:t>
            </a:r>
            <a:r>
              <a:rPr lang="en-US" sz="1500" dirty="0">
                <a:latin typeface="Simplified Arabic" pitchFamily="18" charset="-78"/>
                <a:ea typeface="Calibri" panose="020F0502020204030204" pitchFamily="34" charset="0"/>
                <a:cs typeface="Simplified Arabic" pitchFamily="18" charset="-78"/>
              </a:rPr>
              <a:t>MIMO</a:t>
            </a:r>
            <a:r>
              <a:rPr lang="ar-SY" sz="1500" dirty="0">
                <a:latin typeface="Simplified Arabic" pitchFamily="18" charset="-78"/>
                <a:ea typeface="Calibri" panose="020F0502020204030204" pitchFamily="34" charset="0"/>
                <a:cs typeface="Simplified Arabic" pitchFamily="18" charset="-78"/>
              </a:rPr>
              <a:t> وتقنية التجميع المتعامد باقتسام التردد </a:t>
            </a:r>
            <a:r>
              <a:rPr lang="en-US" sz="1500" dirty="0">
                <a:latin typeface="Simplified Arabic" pitchFamily="18" charset="-78"/>
                <a:ea typeface="Calibri" panose="020F0502020204030204" pitchFamily="34" charset="0"/>
                <a:cs typeface="Simplified Arabic" pitchFamily="18" charset="-78"/>
              </a:rPr>
              <a:t>OFDM</a:t>
            </a:r>
            <a:r>
              <a:rPr lang="ar-SY" sz="1500" dirty="0">
                <a:latin typeface="Simplified Arabic" pitchFamily="18" charset="-78"/>
                <a:ea typeface="Calibri" panose="020F0502020204030204" pitchFamily="34" charset="0"/>
                <a:cs typeface="Simplified Arabic" pitchFamily="18" charset="-78"/>
              </a:rPr>
              <a:t>. </a:t>
            </a:r>
            <a:r>
              <a:rPr lang="ar-SY" sz="1500" dirty="0">
                <a:latin typeface="Simplified Arabic" pitchFamily="18" charset="-78"/>
                <a:cs typeface="Simplified Arabic" pitchFamily="18" charset="-78"/>
              </a:rPr>
              <a:t>كما تتضمن مقارنة أداء هذه المنظومات مع أداء المنظومات التروبوسفيرية التقليدية. وجرى تضمين تقنيات تقدير قناة الاتصال التروبوسفيرية في المنظومة المدروسة، مما سمح بتحسين الموثوقية، وزيادة معدل المعطيات، وتخفيف تداخل الرموز البيني </a:t>
            </a:r>
            <a:r>
              <a:rPr lang="en-US" sz="1500" dirty="0">
                <a:latin typeface="Simplified Arabic" pitchFamily="18" charset="-78"/>
                <a:cs typeface="Simplified Arabic" pitchFamily="18" charset="-78"/>
              </a:rPr>
              <a:t>ISI</a:t>
            </a:r>
            <a:r>
              <a:rPr lang="ar-SY" sz="1500" dirty="0">
                <a:latin typeface="Simplified Arabic" pitchFamily="18" charset="-78"/>
                <a:cs typeface="Simplified Arabic" pitchFamily="18" charset="-78"/>
              </a:rPr>
              <a:t>، وتحسين المردود الطيفي، وخفض معدل خطأ البت </a:t>
            </a:r>
            <a:r>
              <a:rPr lang="en-US" sz="1500" dirty="0">
                <a:latin typeface="Simplified Arabic" pitchFamily="18" charset="-78"/>
                <a:cs typeface="Simplified Arabic" pitchFamily="18" charset="-78"/>
              </a:rPr>
              <a:t>BER</a:t>
            </a:r>
            <a:r>
              <a:rPr lang="ar-SY" sz="1500" dirty="0">
                <a:latin typeface="Simplified Arabic" pitchFamily="18" charset="-78"/>
                <a:cs typeface="Simplified Arabic" pitchFamily="18" charset="-78"/>
              </a:rPr>
              <a:t>.</a:t>
            </a:r>
          </a:p>
          <a:p>
            <a:pPr algn="just">
              <a:lnSpc>
                <a:spcPct val="107000"/>
              </a:lnSpc>
              <a:spcBef>
                <a:spcPts val="0"/>
              </a:spcBef>
              <a:spcAft>
                <a:spcPts val="800"/>
              </a:spcAft>
            </a:pPr>
            <a:r>
              <a:rPr lang="ar-SY" sz="1500" dirty="0">
                <a:latin typeface="Simplified Arabic" pitchFamily="18" charset="-78"/>
                <a:cs typeface="Simplified Arabic" pitchFamily="18" charset="-78"/>
              </a:rPr>
              <a:t>وتشتمل الأطروحة كذلك على حساب مقاييس الأداء الرئيسية باستخدام برمجية ماتلاب </a:t>
            </a:r>
            <a:r>
              <a:rPr lang="en-US" sz="1500" dirty="0">
                <a:latin typeface="Simplified Arabic" pitchFamily="18" charset="-78"/>
                <a:cs typeface="Simplified Arabic" pitchFamily="18" charset="-78"/>
              </a:rPr>
              <a:t>MATLAB</a:t>
            </a:r>
            <a:r>
              <a:rPr lang="ar-SY" sz="1500" dirty="0">
                <a:latin typeface="Simplified Arabic" pitchFamily="18" charset="-78"/>
                <a:cs typeface="Simplified Arabic" pitchFamily="18" charset="-78"/>
              </a:rPr>
              <a:t>.</a:t>
            </a:r>
            <a:r>
              <a:rPr lang="ar-SA" sz="1500" dirty="0">
                <a:latin typeface="Simplified Arabic" pitchFamily="18" charset="-78"/>
                <a:cs typeface="Simplified Arabic" pitchFamily="18" charset="-78"/>
              </a:rPr>
              <a:t> </a:t>
            </a:r>
            <a:r>
              <a:rPr lang="ar-SY" sz="1500" dirty="0">
                <a:latin typeface="Simplified Arabic" pitchFamily="18" charset="-78"/>
                <a:cs typeface="Simplified Arabic" pitchFamily="18" charset="-78"/>
              </a:rPr>
              <a:t>و</a:t>
            </a:r>
            <a:r>
              <a:rPr lang="ar-SA" sz="1500" dirty="0">
                <a:latin typeface="Simplified Arabic" pitchFamily="18" charset="-78"/>
                <a:cs typeface="Simplified Arabic" pitchFamily="18" charset="-78"/>
              </a:rPr>
              <a:t>قد </a:t>
            </a:r>
            <a:r>
              <a:rPr lang="ar-SY" sz="1500" dirty="0">
                <a:latin typeface="Simplified Arabic" pitchFamily="18" charset="-78"/>
                <a:cs typeface="Simplified Arabic" pitchFamily="18" charset="-78"/>
              </a:rPr>
              <a:t>سمح </a:t>
            </a:r>
            <a:r>
              <a:rPr lang="ar-SA" sz="1500" dirty="0">
                <a:latin typeface="Simplified Arabic" pitchFamily="18" charset="-78"/>
                <a:cs typeface="Simplified Arabic" pitchFamily="18" charset="-78"/>
              </a:rPr>
              <a:t>التنوع المكاني </a:t>
            </a:r>
            <a:r>
              <a:rPr lang="ar-SY" sz="1500" dirty="0">
                <a:latin typeface="Simplified Arabic" pitchFamily="18" charset="-78"/>
                <a:cs typeface="Simplified Arabic" pitchFamily="18" charset="-78"/>
              </a:rPr>
              <a:t>المرتبط بتقانة تعدد المداخل والمخارج لأجل </a:t>
            </a:r>
            <a:r>
              <a:rPr lang="ar-SA" sz="1500" dirty="0">
                <a:latin typeface="Simplified Arabic" pitchFamily="18" charset="-78"/>
                <a:cs typeface="Simplified Arabic" pitchFamily="18" charset="-78"/>
              </a:rPr>
              <a:t>تشكيلات مختلفة </a:t>
            </a:r>
            <a:r>
              <a:rPr lang="ar-SY" sz="1500" dirty="0">
                <a:latin typeface="Simplified Arabic" pitchFamily="18" charset="-78"/>
                <a:cs typeface="Simplified Arabic" pitchFamily="18" charset="-78"/>
              </a:rPr>
              <a:t>لعدد الهوائيات بتحسين ملحوظ</a:t>
            </a:r>
            <a:r>
              <a:rPr lang="ar-SA" sz="1500" dirty="0">
                <a:latin typeface="Simplified Arabic" pitchFamily="18" charset="-78"/>
                <a:cs typeface="Simplified Arabic" pitchFamily="18" charset="-78"/>
              </a:rPr>
              <a:t> </a:t>
            </a:r>
            <a:r>
              <a:rPr lang="ar-SY" sz="1500" dirty="0">
                <a:latin typeface="Simplified Arabic" pitchFamily="18" charset="-78"/>
                <a:cs typeface="Simplified Arabic" pitchFamily="18" charset="-78"/>
              </a:rPr>
              <a:t>ل</a:t>
            </a:r>
            <a:r>
              <a:rPr lang="ar-SA" sz="1500" dirty="0">
                <a:latin typeface="Simplified Arabic" pitchFamily="18" charset="-78"/>
                <a:cs typeface="Simplified Arabic" pitchFamily="18" charset="-78"/>
              </a:rPr>
              <a:t>لأداء</a:t>
            </a:r>
            <a:r>
              <a:rPr lang="ar-SY" sz="1500" dirty="0">
                <a:latin typeface="Simplified Arabic" pitchFamily="18" charset="-78"/>
                <a:cs typeface="Simplified Arabic" pitchFamily="18" charset="-78"/>
              </a:rPr>
              <a:t>؛ إذ انخفضت نسبة الإشارة إلى الضجيج </a:t>
            </a:r>
            <a:r>
              <a:rPr lang="en-US" sz="1500" dirty="0">
                <a:latin typeface="Simplified Arabic" pitchFamily="18" charset="-78"/>
                <a:cs typeface="Simplified Arabic" pitchFamily="18" charset="-78"/>
              </a:rPr>
              <a:t>SNR</a:t>
            </a:r>
            <a:r>
              <a:rPr lang="ar-SY" sz="1500" dirty="0">
                <a:latin typeface="Simplified Arabic" pitchFamily="18" charset="-78"/>
                <a:cs typeface="Simplified Arabic" pitchFamily="18" charset="-78"/>
              </a:rPr>
              <a:t> اللازمة من أجل معدل خطأ بت محدد. وأثبتت نتائج المحاكاة انخفاض معدل خطأ البت نتيجة رفع نسبة طاقة البت إلى الكثافة الطيفية لاستطاعة الضجيج </a:t>
            </a:r>
            <a:r>
              <a:rPr lang="en-US" sz="1500" dirty="0" err="1">
                <a:latin typeface="Simplified Arabic" pitchFamily="18" charset="-78"/>
                <a:cs typeface="Simplified Arabic" pitchFamily="18" charset="-78"/>
              </a:rPr>
              <a:t>Eb</a:t>
            </a:r>
            <a:r>
              <a:rPr lang="en-US" sz="1500" dirty="0">
                <a:latin typeface="Simplified Arabic" pitchFamily="18" charset="-78"/>
                <a:cs typeface="Simplified Arabic" pitchFamily="18" charset="-78"/>
              </a:rPr>
              <a:t>/N0</a:t>
            </a:r>
            <a:r>
              <a:rPr lang="ar-SY" sz="1500" dirty="0">
                <a:latin typeface="Simplified Arabic" pitchFamily="18" charset="-78"/>
                <a:cs typeface="Simplified Arabic" pitchFamily="18" charset="-78"/>
              </a:rPr>
              <a:t>. وأخيراً تفوق مقدّر متوسط مربع الخطأ الأصغري </a:t>
            </a:r>
            <a:r>
              <a:rPr lang="en-US" sz="1500" dirty="0">
                <a:latin typeface="Simplified Arabic" pitchFamily="18" charset="-78"/>
                <a:cs typeface="Simplified Arabic" pitchFamily="18" charset="-78"/>
              </a:rPr>
              <a:t>MMSE</a:t>
            </a:r>
            <a:r>
              <a:rPr lang="ar-SY" sz="1500" dirty="0">
                <a:latin typeface="Simplified Arabic" pitchFamily="18" charset="-78"/>
                <a:cs typeface="Simplified Arabic" pitchFamily="18" charset="-78"/>
              </a:rPr>
              <a:t> على مقدّر المربعات الصغرى </a:t>
            </a:r>
            <a:r>
              <a:rPr lang="en-US" sz="1500" dirty="0">
                <a:latin typeface="Simplified Arabic" pitchFamily="18" charset="-78"/>
                <a:cs typeface="Simplified Arabic" pitchFamily="18" charset="-78"/>
              </a:rPr>
              <a:t>LS</a:t>
            </a:r>
            <a:r>
              <a:rPr lang="ar-SY" sz="1500" dirty="0">
                <a:latin typeface="Simplified Arabic" pitchFamily="18" charset="-78"/>
                <a:cs typeface="Simplified Arabic" pitchFamily="18" charset="-78"/>
              </a:rPr>
              <a:t> من حيث الأداء.</a:t>
            </a:r>
            <a:endParaRPr lang="en-US" sz="1500" dirty="0">
              <a:latin typeface="Simplified Arabic" pitchFamily="18" charset="-78"/>
              <a:cs typeface="Simplified Arabic" pitchFamily="18" charset="-78"/>
            </a:endParaRPr>
          </a:p>
          <a:p>
            <a:pPr algn="just">
              <a:lnSpc>
                <a:spcPct val="107000"/>
              </a:lnSpc>
              <a:spcBef>
                <a:spcPts val="0"/>
              </a:spcBef>
              <a:spcAft>
                <a:spcPts val="800"/>
              </a:spcAft>
            </a:pPr>
            <a:endParaRPr lang="en-US" sz="1500" dirty="0">
              <a:effectLst/>
              <a:latin typeface="Simplified Arabic" pitchFamily="18" charset="-78"/>
              <a:ea typeface="Calibri" panose="020F0502020204030204" pitchFamily="34" charset="0"/>
              <a:cs typeface="Simplified Arabic" pitchFamily="18" charset="-78"/>
            </a:endParaRPr>
          </a:p>
        </p:txBody>
      </p:sp>
      <p:sp>
        <p:nvSpPr>
          <p:cNvPr id="10" name="Text Placeholder 11">
            <a:extLst>
              <a:ext uri="{FF2B5EF4-FFF2-40B4-BE49-F238E27FC236}">
                <a16:creationId xmlns:a16="http://schemas.microsoft.com/office/drawing/2014/main" xmlns="" id="{5D55014D-32ED-4B07-8EFB-7915D8D91CBC}"/>
              </a:ext>
            </a:extLst>
          </p:cNvPr>
          <p:cNvSpPr>
            <a:spLocks noGrp="1"/>
          </p:cNvSpPr>
          <p:nvPr>
            <p:ph type="body" sz="quarter" idx="23"/>
          </p:nvPr>
        </p:nvSpPr>
        <p:spPr>
          <a:xfrm>
            <a:off x="829339" y="4231758"/>
            <a:ext cx="1988289" cy="236640"/>
          </a:xfrm>
        </p:spPr>
        <p:txBody>
          <a:bodyPr/>
          <a:lstStyle/>
          <a:p>
            <a:r>
              <a:rPr lang="ar-SY" dirty="0"/>
              <a:t>-</a:t>
            </a:r>
            <a:endParaRPr lang="en-US" dirty="0"/>
          </a:p>
        </p:txBody>
      </p:sp>
    </p:spTree>
    <p:extLst>
      <p:ext uri="{BB962C8B-B14F-4D97-AF65-F5344CB8AC3E}">
        <p14:creationId xmlns:p14="http://schemas.microsoft.com/office/powerpoint/2010/main" val="25153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640BD67F-EDD6-46F0-B53B-E9235C47CAE7}"/>
              </a:ext>
            </a:extLst>
          </p:cNvPr>
          <p:cNvSpPr>
            <a:spLocks noGrp="1"/>
          </p:cNvSpPr>
          <p:nvPr>
            <p:ph type="body" sz="quarter" idx="11"/>
          </p:nvPr>
        </p:nvSpPr>
        <p:spPr>
          <a:xfrm>
            <a:off x="628650" y="2695213"/>
            <a:ext cx="5600700" cy="401631"/>
          </a:xfrm>
        </p:spPr>
        <p:txBody>
          <a:bodyPr>
            <a:normAutofit fontScale="25000" lnSpcReduction="20000"/>
          </a:bodyPr>
          <a:lstStyle/>
          <a:p>
            <a:endParaRPr lang="en-US" sz="5600" b="1" dirty="0">
              <a:solidFill>
                <a:schemeClr val="tx1"/>
              </a:solidFill>
              <a:latin typeface="Times New Roman" pitchFamily="18" charset="0"/>
              <a:cs typeface="Times New Roman" pitchFamily="18" charset="0"/>
            </a:endParaRPr>
          </a:p>
          <a:p>
            <a:endParaRPr lang="en-US" sz="5600" b="1" dirty="0">
              <a:solidFill>
                <a:schemeClr val="tx1"/>
              </a:solidFill>
              <a:latin typeface="Times New Roman" pitchFamily="18" charset="0"/>
              <a:cs typeface="Times New Roman" pitchFamily="18" charset="0"/>
            </a:endParaRPr>
          </a:p>
          <a:p>
            <a:r>
              <a:rPr lang="en-US" sz="6000" b="1" dirty="0"/>
              <a:t>Improving the Performance of Tropospheric Communications Using Diversity Techniques and MIMO-OFDM </a:t>
            </a:r>
            <a:endParaRPr lang="en-US" sz="6000" dirty="0"/>
          </a:p>
          <a:p>
            <a:endParaRPr lang="en-US" sz="5600"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endParaRPr>
          </a:p>
          <a:p>
            <a:endParaRPr lang="en-US" dirty="0"/>
          </a:p>
        </p:txBody>
      </p:sp>
      <p:sp>
        <p:nvSpPr>
          <p:cNvPr id="8" name="Text Placeholder 7">
            <a:extLst>
              <a:ext uri="{FF2B5EF4-FFF2-40B4-BE49-F238E27FC236}">
                <a16:creationId xmlns:a16="http://schemas.microsoft.com/office/drawing/2014/main" xmlns="" id="{B4A9F9FB-C61B-42A7-B4AD-149B9865EF8B}"/>
              </a:ext>
            </a:extLst>
          </p:cNvPr>
          <p:cNvSpPr>
            <a:spLocks noGrp="1"/>
          </p:cNvSpPr>
          <p:nvPr>
            <p:ph type="body" sz="quarter" idx="13"/>
          </p:nvPr>
        </p:nvSpPr>
        <p:spPr/>
        <p:txBody>
          <a:bodyPr/>
          <a:lstStyle/>
          <a:p>
            <a:r>
              <a:rPr lang="en-US" dirty="0"/>
              <a:t> Eng. Nawaem Mssalem</a:t>
            </a:r>
          </a:p>
          <a:p>
            <a:endParaRPr lang="en-US" dirty="0"/>
          </a:p>
        </p:txBody>
      </p:sp>
      <p:sp>
        <p:nvSpPr>
          <p:cNvPr id="9" name="Text Placeholder 8">
            <a:extLst>
              <a:ext uri="{FF2B5EF4-FFF2-40B4-BE49-F238E27FC236}">
                <a16:creationId xmlns:a16="http://schemas.microsoft.com/office/drawing/2014/main" xmlns="" id="{A0A635AE-0264-498F-A25F-4C63E698370D}"/>
              </a:ext>
            </a:extLst>
          </p:cNvPr>
          <p:cNvSpPr>
            <a:spLocks noGrp="1"/>
          </p:cNvSpPr>
          <p:nvPr>
            <p:ph type="body" sz="quarter" idx="19"/>
          </p:nvPr>
        </p:nvSpPr>
        <p:spPr>
          <a:xfrm>
            <a:off x="3678866" y="4306185"/>
            <a:ext cx="3018972" cy="203488"/>
          </a:xfrm>
        </p:spPr>
        <p:txBody>
          <a:bodyPr vert="horz" lIns="91440" tIns="45720" rIns="91440" bIns="45720" rtlCol="0">
            <a:noAutofit/>
          </a:bodyPr>
          <a:lstStyle/>
          <a:p>
            <a:pPr>
              <a:lnSpc>
                <a:spcPct val="115000"/>
              </a:lnSpc>
              <a:spcBef>
                <a:spcPts val="0"/>
              </a:spcBef>
              <a:spcAft>
                <a:spcPts val="800"/>
              </a:spcAft>
            </a:pPr>
            <a:r>
              <a:rPr lang="en-US" dirty="0"/>
              <a:t>Dr. Eng.  Mohamed </a:t>
            </a:r>
            <a:r>
              <a:rPr lang="en-US" dirty="0" err="1"/>
              <a:t>Khaled</a:t>
            </a:r>
            <a:r>
              <a:rPr lang="en-US" dirty="0"/>
              <a:t>  </a:t>
            </a:r>
            <a:r>
              <a:rPr lang="en-US" dirty="0" err="1"/>
              <a:t>Chahine</a:t>
            </a:r>
            <a:endParaRPr lang="en-US" dirty="0"/>
          </a:p>
          <a:p>
            <a:endParaRPr lang="en-US" sz="1800" dirty="0">
              <a:latin typeface="Times New Roman" panose="02020603050405020304" pitchFamily="18" charset="0"/>
              <a:cs typeface="Simplified Arabic" panose="02020603050405020304" pitchFamily="18" charset="-78"/>
            </a:endParaRPr>
          </a:p>
        </p:txBody>
      </p:sp>
      <p:sp>
        <p:nvSpPr>
          <p:cNvPr id="11" name="Text Placeholder 10">
            <a:extLst>
              <a:ext uri="{FF2B5EF4-FFF2-40B4-BE49-F238E27FC236}">
                <a16:creationId xmlns:a16="http://schemas.microsoft.com/office/drawing/2014/main" xmlns="" id="{02EB3EE1-20B6-4BB3-B855-4123E6C6D919}"/>
              </a:ext>
            </a:extLst>
          </p:cNvPr>
          <p:cNvSpPr>
            <a:spLocks noGrp="1"/>
          </p:cNvSpPr>
          <p:nvPr>
            <p:ph type="body" sz="quarter" idx="22"/>
          </p:nvPr>
        </p:nvSpPr>
        <p:spPr/>
        <p:txBody>
          <a:bodyPr/>
          <a:lstStyle/>
          <a:p>
            <a:r>
              <a:rPr lang="en-US" dirty="0"/>
              <a:t>Department of Electronics and Communications Engineering</a:t>
            </a:r>
          </a:p>
        </p:txBody>
      </p:sp>
      <p:sp>
        <p:nvSpPr>
          <p:cNvPr id="12" name="Text Placeholder 11">
            <a:extLst>
              <a:ext uri="{FF2B5EF4-FFF2-40B4-BE49-F238E27FC236}">
                <a16:creationId xmlns:a16="http://schemas.microsoft.com/office/drawing/2014/main" xmlns="" id="{3CD07CDB-9454-41F8-9AE6-DE86120161F4}"/>
              </a:ext>
            </a:extLst>
          </p:cNvPr>
          <p:cNvSpPr>
            <a:spLocks noGrp="1"/>
          </p:cNvSpPr>
          <p:nvPr>
            <p:ph type="body" sz="quarter" idx="30"/>
          </p:nvPr>
        </p:nvSpPr>
        <p:spPr/>
        <p:txBody>
          <a:bodyPr>
            <a:noAutofit/>
          </a:bodyPr>
          <a:lstStyle/>
          <a:p>
            <a:pPr algn="just"/>
            <a:r>
              <a:rPr lang="en-US" sz="1200" dirty="0">
                <a:latin typeface="Times New Roman" panose="02020603050405020304" pitchFamily="18" charset="0"/>
                <a:ea typeface="Calibri" panose="020F0502020204030204" pitchFamily="34" charset="0"/>
                <a:cs typeface="Simplified Arabic" panose="02020603050405020304" pitchFamily="18" charset="-78"/>
              </a:rPr>
              <a:t>This thesis presents first an analytical study of tropospheric communications systems based on </a:t>
            </a:r>
            <a:r>
              <a:rPr lang="en-US" sz="1200" dirty="0">
                <a:latin typeface="Times New Roman" pitchFamily="18" charset="0"/>
                <a:cs typeface="Times New Roman" pitchFamily="18" charset="0"/>
              </a:rPr>
              <a:t>Multiple-Input-Multiple-Output (</a:t>
            </a:r>
            <a:r>
              <a:rPr lang="en-US" sz="1200" dirty="0">
                <a:latin typeface="Times New Roman" panose="02020603050405020304" pitchFamily="18" charset="0"/>
                <a:ea typeface="Calibri" panose="020F0502020204030204" pitchFamily="34" charset="0"/>
                <a:cs typeface="Simplified Arabic" panose="02020603050405020304" pitchFamily="18" charset="-78"/>
              </a:rPr>
              <a:t>MIMO) technology and </a:t>
            </a:r>
            <a:r>
              <a:rPr lang="en-US" sz="1200" dirty="0">
                <a:latin typeface="Times New Roman" pitchFamily="18" charset="0"/>
                <a:cs typeface="Times New Roman" pitchFamily="18" charset="0"/>
              </a:rPr>
              <a:t>Orthogonal Frequency-Division Multiplexing (</a:t>
            </a:r>
            <a:r>
              <a:rPr lang="en-US" sz="1200" dirty="0">
                <a:latin typeface="Times New Roman" panose="02020603050405020304" pitchFamily="18" charset="0"/>
                <a:ea typeface="Calibri" panose="020F0502020204030204" pitchFamily="34" charset="0"/>
                <a:cs typeface="Simplified Arabic" panose="02020603050405020304" pitchFamily="18" charset="-78"/>
              </a:rPr>
              <a:t>OFDM) technique. It also includes a comparison between the performance of these systems and that of traditional systems. Tropospheric communication channel estimation techniques were incorporated in the considered system, which allows to enhance  the reliability, increase the data rate, mitigate </a:t>
            </a:r>
            <a:r>
              <a:rPr lang="en-US" sz="1200" dirty="0">
                <a:latin typeface="Times New Roman" pitchFamily="18" charset="0"/>
                <a:ea typeface="Calibri" panose="020F0502020204030204" pitchFamily="34" charset="0"/>
                <a:cs typeface="Times New Roman" pitchFamily="18" charset="0"/>
              </a:rPr>
              <a:t>the </a:t>
            </a:r>
            <a:r>
              <a:rPr lang="en-US" sz="1200" dirty="0">
                <a:latin typeface="Times New Roman" pitchFamily="18" charset="0"/>
                <a:cs typeface="Times New Roman" pitchFamily="18" charset="0"/>
              </a:rPr>
              <a:t>Inter Symbol Interference</a:t>
            </a:r>
            <a:r>
              <a:rPr lang="en-US" sz="1200" dirty="0">
                <a:latin typeface="Times New Roman" panose="02020603050405020304" pitchFamily="18" charset="0"/>
                <a:ea typeface="Calibri" panose="020F0502020204030204" pitchFamily="34" charset="0"/>
                <a:cs typeface="Times New Roman" pitchFamily="18" charset="0"/>
              </a:rPr>
              <a:t> </a:t>
            </a:r>
            <a:r>
              <a:rPr lang="en-US" sz="1200" dirty="0">
                <a:latin typeface="Times New Roman" panose="02020603050405020304" pitchFamily="18" charset="0"/>
                <a:ea typeface="Calibri" panose="020F0502020204030204" pitchFamily="34" charset="0"/>
                <a:cs typeface="Simplified Arabic" panose="02020603050405020304" pitchFamily="18" charset="-78"/>
              </a:rPr>
              <a:t>(ISI), boost the spectral efficiency, and reduce the Bit Error Rate (BER). </a:t>
            </a:r>
          </a:p>
          <a:p>
            <a:pPr algn="just"/>
            <a:r>
              <a:rPr lang="en-US" sz="1200" dirty="0">
                <a:latin typeface="Times New Roman" panose="02020603050405020304" pitchFamily="18" charset="0"/>
                <a:ea typeface="Calibri" panose="020F0502020204030204" pitchFamily="34" charset="0"/>
                <a:cs typeface="Simplified Arabic" panose="02020603050405020304" pitchFamily="18" charset="-78"/>
              </a:rPr>
              <a:t>The thesis comprehend also an evaluation of the key performance metrics using </a:t>
            </a:r>
            <a:r>
              <a:rPr lang="en-US" sz="1200" dirty="0">
                <a:latin typeface="Times New Roman" pitchFamily="18" charset="0"/>
                <a:cs typeface="Times New Roman" pitchFamily="18" charset="0"/>
              </a:rPr>
              <a:t>MATLAB</a:t>
            </a:r>
            <a:r>
              <a:rPr lang="en-US" sz="1200" dirty="0">
                <a:latin typeface="Times New Roman" panose="02020603050405020304" pitchFamily="18" charset="0"/>
                <a:ea typeface="Calibri" panose="020F0502020204030204" pitchFamily="34" charset="0"/>
                <a:cs typeface="Simplified Arabic" panose="02020603050405020304" pitchFamily="18" charset="-78"/>
              </a:rPr>
              <a:t> software. The space diversity related to MIMO technology for different configuration of the number of antennas achieved notable improvement of the performance, as the Signal-to-Noise Ratio (SNR) required for a specific BER decreased. The simulation results proved the decrease of the BER as a result of the increase in </a:t>
            </a:r>
            <a:r>
              <a:rPr lang="en-US" sz="1200" dirty="0">
                <a:latin typeface="Times New Roman" pitchFamily="18" charset="0"/>
                <a:cs typeface="Times New Roman" pitchFamily="18" charset="0"/>
              </a:rPr>
              <a:t>Energy per Bit to Noise power spectral density ratio (</a:t>
            </a:r>
            <a:r>
              <a:rPr lang="en-US" sz="1200" dirty="0" err="1">
                <a:latin typeface="Times New Roman" pitchFamily="18" charset="0"/>
                <a:cs typeface="Times New Roman" pitchFamily="18" charset="0"/>
              </a:rPr>
              <a:t>Eb</a:t>
            </a:r>
            <a:r>
              <a:rPr lang="en-US" sz="1200" dirty="0">
                <a:latin typeface="Times New Roman" pitchFamily="18" charset="0"/>
                <a:cs typeface="Times New Roman" pitchFamily="18" charset="0"/>
              </a:rPr>
              <a:t>/N0</a:t>
            </a:r>
            <a:r>
              <a:rPr lang="en-US" sz="1200">
                <a:latin typeface="Times New Roman" pitchFamily="18" charset="0"/>
                <a:cs typeface="Times New Roman" pitchFamily="18" charset="0"/>
              </a:rPr>
              <a:t>). </a:t>
            </a:r>
            <a:r>
              <a:rPr lang="en-US" sz="1200" dirty="0">
                <a:latin typeface="Times New Roman" panose="02020603050405020304" pitchFamily="18" charset="0"/>
                <a:ea typeface="Calibri" panose="020F0502020204030204" pitchFamily="34" charset="0"/>
                <a:cs typeface="Times New Roman" pitchFamily="18" charset="0"/>
              </a:rPr>
              <a:t>Finally, the </a:t>
            </a:r>
            <a:r>
              <a:rPr lang="en-US" sz="1200" dirty="0">
                <a:latin typeface="Times New Roman" pitchFamily="18" charset="0"/>
                <a:cs typeface="Times New Roman" pitchFamily="18" charset="0"/>
              </a:rPr>
              <a:t>Minimum Mean Square Error (MMSE) estimator outperformed the  Least Squares (LS) estimator.</a:t>
            </a:r>
            <a:endParaRPr lang="en-US" sz="1200" dirty="0">
              <a:latin typeface="Times New Roman" panose="02020603050405020304" pitchFamily="18" charset="0"/>
              <a:ea typeface="Calibri" panose="020F0502020204030204" pitchFamily="34" charset="0"/>
              <a:cs typeface="Times New Roman" pitchFamily="18" charset="0"/>
            </a:endParaRPr>
          </a:p>
        </p:txBody>
      </p:sp>
      <p:sp>
        <p:nvSpPr>
          <p:cNvPr id="10" name="Text Placeholder 8">
            <a:extLst>
              <a:ext uri="{FF2B5EF4-FFF2-40B4-BE49-F238E27FC236}">
                <a16:creationId xmlns:a16="http://schemas.microsoft.com/office/drawing/2014/main" xmlns="" id="{A0A635AE-0264-498F-A25F-4C63E698370D}"/>
              </a:ext>
            </a:extLst>
          </p:cNvPr>
          <p:cNvSpPr>
            <a:spLocks noGrp="1"/>
          </p:cNvSpPr>
          <p:nvPr>
            <p:ph type="body" sz="quarter" idx="19"/>
          </p:nvPr>
        </p:nvSpPr>
        <p:spPr>
          <a:xfrm>
            <a:off x="301255" y="4341626"/>
            <a:ext cx="2891382" cy="203489"/>
          </a:xfrm>
        </p:spPr>
        <p:txBody>
          <a:bodyPr vert="horz" lIns="91440" tIns="45720" rIns="91440" bIns="45720" rtlCol="0">
            <a:noAutofit/>
          </a:bodyPr>
          <a:lstStyle/>
          <a:p>
            <a:r>
              <a:rPr lang="en-US" sz="1800" dirty="0">
                <a:latin typeface="Times New Roman" panose="02020603050405020304" pitchFamily="18" charset="0"/>
                <a:cs typeface="Simplified Arabic" panose="02020603050405020304" pitchFamily="18" charset="-78"/>
              </a:rPr>
              <a:t>-</a:t>
            </a:r>
          </a:p>
        </p:txBody>
      </p:sp>
    </p:spTree>
    <p:extLst>
      <p:ext uri="{BB962C8B-B14F-4D97-AF65-F5344CB8AC3E}">
        <p14:creationId xmlns:p14="http://schemas.microsoft.com/office/powerpoint/2010/main" val="1089152755"/>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916</TotalTime>
  <Words>391</Words>
  <Application>Microsoft Office PowerPoint</Application>
  <PresentationFormat>A4 Paper (210x297 mm)</PresentationFormat>
  <Paragraphs>19</Paragraphs>
  <Slides>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vt:i4>
      </vt:variant>
    </vt:vector>
  </HeadingPairs>
  <TitlesOfParts>
    <vt:vector size="9" baseType="lpstr">
      <vt:lpstr>Arial</vt:lpstr>
      <vt:lpstr>Simplified Arabic</vt:lpstr>
      <vt:lpstr>Times New Roman</vt:lpstr>
      <vt:lpstr>Bahij TheSansArabic Plain</vt:lpstr>
      <vt:lpstr>Calibri</vt:lpstr>
      <vt:lpstr>Bahij TheSansArabic Bold</vt:lpstr>
      <vt:lpstr>Office Theme</vt:lpstr>
      <vt:lpstr>عرض تقديمي في PowerPoint</vt:lpstr>
      <vt:lpstr>عرض تقديمي في PowerPoint</vt:lpstr>
    </vt:vector>
  </TitlesOfParts>
  <Company>Moness.designer@gmail.com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g61</cp:lastModifiedBy>
  <cp:revision>134</cp:revision>
  <dcterms:created xsi:type="dcterms:W3CDTF">2023-01-13T19:11:45Z</dcterms:created>
  <dcterms:modified xsi:type="dcterms:W3CDTF">2024-02-21T09:15:22Z</dcterms:modified>
</cp:coreProperties>
</file>